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7" r:id="rId8"/>
    <p:sldId id="305" r:id="rId9"/>
    <p:sldId id="308" r:id="rId10"/>
    <p:sldId id="310" r:id="rId11"/>
    <p:sldId id="311" r:id="rId12"/>
    <p:sldId id="312" r:id="rId13"/>
    <p:sldId id="313" r:id="rId14"/>
    <p:sldId id="315" r:id="rId15"/>
    <p:sldId id="314" r:id="rId16"/>
    <p:sldId id="316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3428389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Title: pharma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inventory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4400" dirty="0">
                <a:solidFill>
                  <a:schemeClr val="tx1"/>
                </a:solidFill>
              </a:rPr>
              <a:t>analysis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Pradeep kumar vishwakarma 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Aspirant data analyst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E243-80B0-2C78-7779-178C3E94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0249"/>
          </a:xfrm>
        </p:spPr>
        <p:txBody>
          <a:bodyPr>
            <a:noAutofit/>
          </a:bodyPr>
          <a:lstStyle/>
          <a:p>
            <a:r>
              <a:rPr lang="en-IN" sz="2800" dirty="0"/>
              <a:t>📊  Post-EDA (Python) — Deeper Patterns</a:t>
            </a:r>
            <a:br>
              <a:rPr lang="en-IN" sz="2800" dirty="0"/>
            </a:br>
            <a:r>
              <a:rPr lang="en-IN" sz="2800" dirty="0">
                <a:solidFill>
                  <a:srgbClr val="FF0000"/>
                </a:solidFill>
              </a:rPr>
              <a:t>part-3 (correlation among </a:t>
            </a:r>
            <a:r>
              <a:rPr lang="en-IN" sz="2800" dirty="0" err="1">
                <a:solidFill>
                  <a:srgbClr val="FF0000"/>
                </a:solidFill>
              </a:rPr>
              <a:t>price,quantity,sales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082DA-6F67-478B-31D7-37073C82D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7368294" cy="736282"/>
          </a:xfrm>
        </p:spPr>
        <p:txBody>
          <a:bodyPr>
            <a:normAutofit fontScale="47500" lnSpcReduction="20000"/>
          </a:bodyPr>
          <a:lstStyle/>
          <a:p>
            <a:r>
              <a:rPr lang="en-IN" sz="2900" b="1" dirty="0"/>
              <a:t>Finding:</a:t>
            </a:r>
            <a:r>
              <a:rPr lang="en-IN" sz="2900" dirty="0"/>
              <a:t> Same conclusion—quantity drives revenue.</a:t>
            </a:r>
            <a:br>
              <a:rPr lang="en-IN" sz="2900" dirty="0"/>
            </a:br>
            <a:r>
              <a:rPr lang="en-IN" sz="2900" b="1" dirty="0"/>
              <a:t>Conclusion:</a:t>
            </a:r>
            <a:r>
              <a:rPr lang="en-IN" sz="2900" dirty="0"/>
              <a:t> Strategies that boost unit sales (bundles, volume discounts) may be more effective than simply adjusting pricing.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D982303-97C0-3837-4F74-F62B6BFB1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754" y="3494230"/>
            <a:ext cx="4640262" cy="189411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1B6870B-ADE5-E826-6ED6-0D3D7A82C2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96372" y="2760408"/>
            <a:ext cx="5605691" cy="3361762"/>
          </a:xfrm>
        </p:spPr>
      </p:pic>
    </p:spTree>
    <p:extLst>
      <p:ext uri="{BB962C8B-B14F-4D97-AF65-F5344CB8AC3E}">
        <p14:creationId xmlns:p14="http://schemas.microsoft.com/office/powerpoint/2010/main" val="346679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BEF40-EC56-379C-6A97-9326CECB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572677"/>
          </a:xfrm>
        </p:spPr>
        <p:txBody>
          <a:bodyPr>
            <a:noAutofit/>
          </a:bodyPr>
          <a:lstStyle/>
          <a:p>
            <a:r>
              <a:rPr lang="en-IN" sz="2000" dirty="0"/>
              <a:t>📊  Post-EDA (Python) — Deeper Patterns</a:t>
            </a:r>
            <a:br>
              <a:rPr lang="en-IN" sz="2000" dirty="0"/>
            </a:br>
            <a:r>
              <a:rPr lang="en-IN" sz="2000" dirty="0">
                <a:solidFill>
                  <a:srgbClr val="FF0000"/>
                </a:solidFill>
              </a:rPr>
              <a:t>part-4 (seasonality)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32C0-C04E-0D20-C8FC-FA64E9E7F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8717280" cy="1056322"/>
          </a:xfrm>
        </p:spPr>
        <p:txBody>
          <a:bodyPr>
            <a:noAutofit/>
          </a:bodyPr>
          <a:lstStyle/>
          <a:p>
            <a:r>
              <a:rPr lang="en-US" sz="1100" b="1" dirty="0"/>
              <a:t>Insight: </a:t>
            </a:r>
            <a:r>
              <a:rPr lang="en-US" sz="1100" dirty="0"/>
              <a:t>Sales peak clearly during April–June and October–December, while Q1 and Q3 remain slower. Retail channel shows sharper seasonality compared to Hospital.</a:t>
            </a:r>
          </a:p>
          <a:p>
            <a:r>
              <a:rPr lang="en-US" sz="1100" b="1" dirty="0"/>
              <a:t>Conclusion: </a:t>
            </a:r>
            <a:r>
              <a:rPr lang="en-US" sz="1100" dirty="0"/>
              <a:t>Align inventory planning and promotions with seasonal highs in Q2 and Q4. Reduce stocking during low-demand months to minimize wastage.</a:t>
            </a:r>
          </a:p>
          <a:p>
            <a:endParaRPr lang="en-IN" sz="11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65EABE-24AF-FB7F-C7D8-A542CA110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096962" y="3113722"/>
            <a:ext cx="4999037" cy="240081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61157BE-E5B1-A8D5-2C98-4351976EB1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9840" y="2793683"/>
            <a:ext cx="4815840" cy="3075306"/>
          </a:xfrm>
        </p:spPr>
      </p:pic>
    </p:spTree>
    <p:extLst>
      <p:ext uri="{BB962C8B-B14F-4D97-AF65-F5344CB8AC3E}">
        <p14:creationId xmlns:p14="http://schemas.microsoft.com/office/powerpoint/2010/main" val="173812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90493-ADC8-360D-0EA0-56EE4686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📏 Step 6: Statistical Testing — Hypothesis Validation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>
                <a:solidFill>
                  <a:srgbClr val="FF0000"/>
                </a:solidFill>
              </a:rPr>
              <a:t>part-1(independent t testing)</a:t>
            </a: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3FB28-A423-2E8E-5F16-C3FF1796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8686800" cy="736282"/>
          </a:xfrm>
        </p:spPr>
        <p:txBody>
          <a:bodyPr>
            <a:normAutofit fontScale="70000" lnSpcReduction="20000"/>
          </a:bodyPr>
          <a:lstStyle/>
          <a:p>
            <a:r>
              <a:rPr lang="en-IN" b="1" dirty="0"/>
              <a:t>Finding:</a:t>
            </a:r>
            <a:r>
              <a:rPr lang="en-IN" dirty="0"/>
              <a:t> P-value &lt; 0.05</a:t>
            </a:r>
            <a:br>
              <a:rPr lang="en-IN" dirty="0"/>
            </a:br>
            <a:r>
              <a:rPr lang="en-IN" b="1" dirty="0"/>
              <a:t>Conclusion:</a:t>
            </a:r>
            <a:r>
              <a:rPr lang="en-IN" dirty="0"/>
              <a:t> Retail channels significantly outperform hospital channels in average sales. Recommend prioritizing retail expansion and campaigns.</a:t>
            </a:r>
          </a:p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C9D93F-4961-C782-187B-5FD5269780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028700" y="2872740"/>
            <a:ext cx="8458998" cy="2819400"/>
          </a:xfrm>
        </p:spPr>
      </p:pic>
    </p:spTree>
    <p:extLst>
      <p:ext uri="{BB962C8B-B14F-4D97-AF65-F5344CB8AC3E}">
        <p14:creationId xmlns:p14="http://schemas.microsoft.com/office/powerpoint/2010/main" val="3602996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5DD20-0E78-2D23-0E00-C510E97F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6623"/>
          </a:xfrm>
        </p:spPr>
        <p:txBody>
          <a:bodyPr>
            <a:noAutofit/>
          </a:bodyPr>
          <a:lstStyle/>
          <a:p>
            <a:r>
              <a:rPr lang="en-IN" sz="2400" dirty="0"/>
              <a:t>📊 Step 7: Power BI Dashboard (Data-Driven Storytelling)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BD7387-DD03-F723-AC5C-9B97E36E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6320" y="983226"/>
            <a:ext cx="9452733" cy="1056322"/>
          </a:xfrm>
        </p:spPr>
        <p:txBody>
          <a:bodyPr>
            <a:norm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IN" sz="1400" dirty="0"/>
              <a:t>Delta team and Brittany Bold’s reps dominate sales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IN" sz="1400" dirty="0"/>
              <a:t>Retail Pharmacy drives profitability, reinforcing test results</a:t>
            </a:r>
          </a:p>
          <a:p>
            <a:endParaRPr lang="en-IN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CA24EE-B7F6-61F7-2F68-383A7B822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3" y="1868129"/>
            <a:ext cx="9856172" cy="4522839"/>
          </a:xfrm>
        </p:spPr>
      </p:pic>
    </p:spTree>
    <p:extLst>
      <p:ext uri="{BB962C8B-B14F-4D97-AF65-F5344CB8AC3E}">
        <p14:creationId xmlns:p14="http://schemas.microsoft.com/office/powerpoint/2010/main" val="222420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A3A7-0F4E-54DB-C430-86D22CA7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4" y="-77190"/>
            <a:ext cx="10058400" cy="922765"/>
          </a:xfrm>
        </p:spPr>
        <p:txBody>
          <a:bodyPr>
            <a:normAutofit/>
          </a:bodyPr>
          <a:lstStyle/>
          <a:p>
            <a:r>
              <a:rPr lang="en-IN" sz="2400" dirty="0"/>
              <a:t># Findings &amp; Decision Making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0214A-07FE-8605-635E-9330AF02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288027"/>
            <a:ext cx="10058400" cy="458106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Mood Stabilizers and Analgesics account for over 70% of total revenue → prioritize these for stocking and promotions.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Paris, Berlin, and Madrid are top-performing cities → streamline supply chain operations for these locations.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Berlin and Madrid show inconsistent sales patterns → adopt agile restocking instead of bulk inventory.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Retail channel consistently outperforms Hospital channel → invest more in retail partnerships and distribution.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Strong correlation between quantity sold and sales, but weak with price → focus on volume-based promotions.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Sales peak in Q2 and Q4, dip in Q1 and Q3 → adjust inventory and campaigns accordingly.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Certain product-city combinations have high expiry risk → implement monthly risk flags and reduce overstocking.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Bravo and Delta sales teams consistently lead → replicate their strategies across other teams.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Bulk order customers impact averages → consider managing them separately with tailored approaches.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48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E33FC-540A-C69A-92AE-CA4779A87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974816"/>
          </a:xfrm>
        </p:spPr>
        <p:txBody>
          <a:bodyPr>
            <a:normAutofit/>
          </a:bodyPr>
          <a:lstStyle/>
          <a:p>
            <a:r>
              <a:rPr lang="en-US" sz="2400" dirty="0"/>
              <a:t>📘 </a:t>
            </a:r>
            <a:r>
              <a:rPr lang="en-US" sz="2400" i="1" dirty="0"/>
              <a:t>Pharmaceutical Inventory Analysis &amp; Optimization</a:t>
            </a:r>
            <a:r>
              <a:rPr lang="en-US" sz="2400" dirty="0"/>
              <a:t> — Project Summary</a:t>
            </a:r>
            <a:br>
              <a:rPr lang="en-US" sz="2400" dirty="0"/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980D-5DAF-BF56-5F2B-54F1EF2D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Business Problem:</a:t>
            </a:r>
            <a:br>
              <a:rPr lang="en-US" sz="1400" dirty="0"/>
            </a:br>
            <a:r>
              <a:rPr lang="en-US" sz="1400" dirty="0"/>
              <a:t>A European pharma distributor faces high inventory wastage, erratic demand across cities, poor visibility into seasonality, and underperformance in hospital channels.</a:t>
            </a:r>
          </a:p>
          <a:p>
            <a:r>
              <a:rPr lang="en-US" sz="1400" b="1" dirty="0"/>
              <a:t>Objective:</a:t>
            </a:r>
            <a:br>
              <a:rPr lang="en-US" sz="1400" dirty="0"/>
            </a:br>
            <a:r>
              <a:rPr lang="en-US" sz="1400" dirty="0"/>
              <a:t>Analyze sales data to identify top-selling products, volatile regions, and high-risk stock, detect seasonality, and benchmark sales teams to improve stock planning and profitability.</a:t>
            </a:r>
          </a:p>
          <a:p>
            <a:r>
              <a:rPr lang="en-US" sz="1400" b="1" dirty="0"/>
              <a:t>Constraints:</a:t>
            </a:r>
            <a:br>
              <a:rPr lang="en-US" sz="1400" dirty="0"/>
            </a:br>
            <a:r>
              <a:rPr lang="en-US" sz="1400" dirty="0"/>
              <a:t>Limited to historical transactional data, no external market signals, some product-level granularity, and restricted to in-house reporting formats.</a:t>
            </a:r>
          </a:p>
          <a:p>
            <a:r>
              <a:rPr lang="en-US" sz="1400" b="1" dirty="0"/>
              <a:t>Success Criteria:</a:t>
            </a:r>
            <a:br>
              <a:rPr lang="en-US" sz="1400" dirty="0"/>
            </a:br>
            <a:r>
              <a:rPr lang="en-US" sz="1400" dirty="0"/>
              <a:t>Actionable insights into product and channel performance, dynamic expiry alerts, seasonal trends, and a strategic playbook for stock and sales optimization.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123619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EA77-F0AE-5943-1DEE-0E94F041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🧪 End-to-End Project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E5909-768A-CE0B-280E-8035F98E4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6760" y="2120901"/>
            <a:ext cx="4990256" cy="352552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1️⃣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Data Ingestion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Imported the raw CSV dataset into PostgreSQL for structured storage and querying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2️⃣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Pre-EDA in PostgreSQL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Explored the schema, checked missing values, validated records, and ran basic SQL summaries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Identified transaction types, product categories, and city-level volume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3️⃣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Data Preprocessing in Python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Pulled clean data using SQL connection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Handled nulls, fixed data types, standardized formats (dates, text, numbers)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4️⃣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Exploratory Data Analysis (EDA)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Analyzed sales trends, product performance, city volatility, and channel-level revenue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Generated visual insights into top contributors and seasonality patterns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5️⃣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Statistical Analysis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Ran comparisons between Retail vs Hospital channel sales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Flagged expiry risk zones using rule-based logic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Benchmarked team performance across regions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6️⃣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Insights &amp; Visualization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Summarized key business takeaways from the analysis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Designed a visual story: where revenue comes from, where risk lives, what actions to take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7️⃣ </a:t>
            </a:r>
            <a:r>
              <a:rPr lang="en-US" altLang="en-US" sz="1000" b="1" dirty="0">
                <a:solidFill>
                  <a:schemeClr val="tx1"/>
                </a:solidFill>
                <a:latin typeface="Arial" panose="020B0604020202020204" pitchFamily="34" charset="0"/>
              </a:rPr>
              <a:t>Stakeholder Dashboard</a:t>
            </a:r>
            <a:endParaRPr lang="en-US" altLang="en-US" sz="1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Built an interactive report with KPIs, trends, city-wise analysis, and expiry alerts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000" dirty="0">
                <a:solidFill>
                  <a:schemeClr val="tx1"/>
                </a:solidFill>
                <a:latin typeface="Arial" panose="020B0604020202020204" pitchFamily="34" charset="0"/>
              </a:rPr>
              <a:t>Tailored layout for business decision-makers to act on findings </a:t>
            </a:r>
          </a:p>
          <a:p>
            <a:endParaRPr lang="en-IN" sz="1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3C9A8A-0465-D463-E50D-9B179C20A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648537" y="2120900"/>
            <a:ext cx="4374976" cy="3748088"/>
          </a:xfrm>
        </p:spPr>
      </p:pic>
    </p:spTree>
    <p:extLst>
      <p:ext uri="{BB962C8B-B14F-4D97-AF65-F5344CB8AC3E}">
        <p14:creationId xmlns:p14="http://schemas.microsoft.com/office/powerpoint/2010/main" val="163227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9604B-7F76-6CA0-72C5-FD2DDC13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CD1826-A8CB-4EB9-B016-C23BBDBE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95120" y="2108200"/>
            <a:ext cx="10200640" cy="3760788"/>
          </a:xfrm>
        </p:spPr>
      </p:pic>
    </p:spTree>
    <p:extLst>
      <p:ext uri="{BB962C8B-B14F-4D97-AF65-F5344CB8AC3E}">
        <p14:creationId xmlns:p14="http://schemas.microsoft.com/office/powerpoint/2010/main" val="218501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50696-7E52-261A-AF52-3CAA1C871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26720"/>
            <a:ext cx="10058400" cy="596166"/>
          </a:xfrm>
        </p:spPr>
        <p:txBody>
          <a:bodyPr>
            <a:noAutofit/>
          </a:bodyPr>
          <a:lstStyle/>
          <a:p>
            <a:r>
              <a:rPr lang="en-IN" sz="2400" dirty="0"/>
              <a:t>🔧 Step 1: Data Loading &amp; Schema Setup (SQL)</a:t>
            </a:r>
            <a:br>
              <a:rPr lang="en-IN" sz="2400" dirty="0"/>
            </a:br>
            <a:endParaRPr lang="en-IN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38AD0-E27B-FE9C-43A3-5907DCB83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988905"/>
            <a:ext cx="4639736" cy="2910821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AD1192-0048-B307-9D99-57658D521D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2" y="988905"/>
            <a:ext cx="5334317" cy="393869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7B5C5-07E7-9EC6-7BA3-B9AF0ED14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8A26EA-1F77-A81F-49D5-B261729AF41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516688" y="1022886"/>
            <a:ext cx="5411152" cy="3558946"/>
          </a:xfrm>
        </p:spPr>
      </p:pic>
    </p:spTree>
    <p:extLst>
      <p:ext uri="{BB962C8B-B14F-4D97-AF65-F5344CB8AC3E}">
        <p14:creationId xmlns:p14="http://schemas.microsoft.com/office/powerpoint/2010/main" val="226278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2301-43A5-DDE3-BB64-1EE5C43B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🔍 Step 2: Pre-EDA (SQL) — Data Quality &amp; Summary Checks</a:t>
            </a:r>
            <a:br>
              <a:rPr lang="en-IN" sz="2800" dirty="0"/>
            </a:br>
            <a:endParaRPr lang="en-IN" sz="2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8FB910-797C-0116-D40B-3212107DFE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0439" y="1375670"/>
            <a:ext cx="5316527" cy="97423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E46CD9-D421-6168-FC20-C333D67C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765" y="1181577"/>
            <a:ext cx="2384429" cy="991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8014D7-A8C6-6A76-5404-2176FAB6E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1181577"/>
            <a:ext cx="2384429" cy="1079842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0F0FA1F-134D-9373-70B9-10C6E9B98D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1710042" y="2983186"/>
            <a:ext cx="3645842" cy="291147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161F8C-42B8-60AD-5436-575B4195D7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448" y="2953290"/>
            <a:ext cx="3267531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3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D770-F47B-B531-AC4A-4DF237D4D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🧹Data preprocessing(python)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46BE84-EBA9-812E-F539-218E2C316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b="1" dirty="0"/>
              <a:t>What: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Standardized column names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Converted month/year to datetime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Removed rows with missing sales, price, quantity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IN" dirty="0"/>
              <a:t>Saved cleaned dataset </a:t>
            </a:r>
          </a:p>
          <a:p>
            <a:r>
              <a:rPr lang="en-IN" b="1" dirty="0"/>
              <a:t>Conclusion:</a:t>
            </a:r>
            <a:r>
              <a:rPr lang="en-IN" dirty="0"/>
              <a:t> Clean data is now ready for aggregation, Data analysis, and dashboarding.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621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AD00D-D648-8A93-DC0A-6D7E4A7B7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770797"/>
          </a:xfrm>
        </p:spPr>
        <p:txBody>
          <a:bodyPr>
            <a:noAutofit/>
          </a:bodyPr>
          <a:lstStyle/>
          <a:p>
            <a:r>
              <a:rPr lang="en-IN" sz="2400" dirty="0"/>
              <a:t>📊  Post-EDA (Python) — Deeper Patterns</a:t>
            </a:r>
            <a:br>
              <a:rPr lang="en-IN" sz="2400" dirty="0"/>
            </a:br>
            <a:r>
              <a:rPr lang="en-IN" sz="2400" dirty="0">
                <a:solidFill>
                  <a:srgbClr val="FF0000"/>
                </a:solidFill>
              </a:rPr>
              <a:t>part-1 (Best Product_class/Revenue)</a:t>
            </a:r>
            <a:br>
              <a:rPr lang="en-IN" sz="2400" dirty="0"/>
            </a:br>
            <a:br>
              <a:rPr lang="en-IN" sz="2400" dirty="0"/>
            </a:br>
            <a:endParaRPr lang="en-IN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714649-974B-00EF-B9FF-E827A796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202426"/>
            <a:ext cx="9905017" cy="591256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Finding:</a:t>
            </a:r>
            <a:r>
              <a:rPr lang="en-IN" dirty="0"/>
              <a:t> Mood Stabilizers are the top-selling class, followed by Analgesics.</a:t>
            </a:r>
            <a:br>
              <a:rPr lang="en-IN" dirty="0"/>
            </a:br>
            <a:r>
              <a:rPr lang="en-IN" b="1" dirty="0"/>
              <a:t>Conclusion:</a:t>
            </a:r>
            <a:r>
              <a:rPr lang="en-IN" dirty="0"/>
              <a:t> These categories should receive priority in procurement and marketing strategies.</a:t>
            </a:r>
          </a:p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AE399-1821-33DD-6961-D4A76606A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2" y="2958272"/>
            <a:ext cx="4999037" cy="2910821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30583BE-9142-4B88-2237-049D7DBA320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18F50-403C-E439-7AC3-B2DF86F1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110" y="2958273"/>
            <a:ext cx="4538570" cy="291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FED5-8C66-5733-E3AC-2B18A9CD3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📊  Post-EDA (Python) — Deeper Patterns</a:t>
            </a:r>
            <a:br>
              <a:rPr lang="en-IN" sz="2800" dirty="0"/>
            </a:br>
            <a:r>
              <a:rPr lang="en-IN" sz="2800" dirty="0">
                <a:solidFill>
                  <a:srgbClr val="FF0000"/>
                </a:solidFill>
              </a:rPr>
              <a:t>part-2(</a:t>
            </a:r>
            <a:r>
              <a:rPr lang="en-IN" sz="2800" dirty="0" err="1">
                <a:solidFill>
                  <a:srgbClr val="FF0000"/>
                </a:solidFill>
              </a:rPr>
              <a:t>Varience</a:t>
            </a:r>
            <a:r>
              <a:rPr lang="en-IN" sz="2800" dirty="0">
                <a:solidFill>
                  <a:srgbClr val="FF0000"/>
                </a:solidFill>
              </a:rPr>
              <a:t>)</a:t>
            </a:r>
            <a:br>
              <a:rPr lang="en-IN" sz="2800" dirty="0"/>
            </a:b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44443-0B52-7B4D-0C60-7ECD9D7D3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386" y="1861738"/>
            <a:ext cx="9324914" cy="763475"/>
          </a:xfrm>
        </p:spPr>
        <p:txBody>
          <a:bodyPr>
            <a:noAutofit/>
          </a:bodyPr>
          <a:lstStyle/>
          <a:p>
            <a:endParaRPr lang="en-IN" sz="1400" dirty="0"/>
          </a:p>
          <a:p>
            <a:r>
              <a:rPr lang="en-IN" sz="1400" b="1" dirty="0"/>
              <a:t>Finding:</a:t>
            </a:r>
            <a:r>
              <a:rPr lang="en-IN" sz="1400" dirty="0"/>
              <a:t> Cities like Berlin and Madrid have high variance in sales.</a:t>
            </a:r>
            <a:br>
              <a:rPr lang="en-IN" sz="1400" dirty="0"/>
            </a:br>
            <a:r>
              <a:rPr lang="en-IN" sz="1400" b="1" dirty="0"/>
              <a:t>Conclusion:</a:t>
            </a:r>
            <a:r>
              <a:rPr lang="en-IN" sz="1400" dirty="0"/>
              <a:t> Inconsistent order volume could indicate stock misalignment or poor inventory forecasting.</a:t>
            </a:r>
          </a:p>
          <a:p>
            <a:endParaRPr lang="en-IN" sz="1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93B2DA-77C6-D1E0-6BB8-69A042E7BD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6962" y="3113722"/>
            <a:ext cx="5067863" cy="234318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417F25-51D2-C619-BB87-3EAE7A9FC3B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361471" y="2713703"/>
            <a:ext cx="4294829" cy="3155285"/>
          </a:xfrm>
        </p:spPr>
      </p:pic>
    </p:spTree>
    <p:extLst>
      <p:ext uri="{BB962C8B-B14F-4D97-AF65-F5344CB8AC3E}">
        <p14:creationId xmlns:p14="http://schemas.microsoft.com/office/powerpoint/2010/main" val="365401494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{06E3226D-7651-489D-99C8-99264D3CED6E}tf22712842_win32</Template>
  <TotalTime>193</TotalTime>
  <Words>832</Words>
  <Application>Microsoft Office PowerPoint</Application>
  <PresentationFormat>Widescreen</PresentationFormat>
  <Paragraphs>72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Wingdings</vt:lpstr>
      <vt:lpstr>Custom</vt:lpstr>
      <vt:lpstr>Title: pharma inventory analysis project</vt:lpstr>
      <vt:lpstr>📘 Pharmaceutical Inventory Analysis &amp; Optimization — Project Summary </vt:lpstr>
      <vt:lpstr>🧪 End-to-End Project Pipeline</vt:lpstr>
      <vt:lpstr>Sample Dataset</vt:lpstr>
      <vt:lpstr>🔧 Step 1: Data Loading &amp; Schema Setup (SQL) </vt:lpstr>
      <vt:lpstr>🔍 Step 2: Pre-EDA (SQL) — Data Quality &amp; Summary Checks </vt:lpstr>
      <vt:lpstr>🧹Data preprocessing(python)</vt:lpstr>
      <vt:lpstr>📊  Post-EDA (Python) — Deeper Patterns part-1 (Best Product_class/Revenue)  </vt:lpstr>
      <vt:lpstr>📊  Post-EDA (Python) — Deeper Patterns part-2(Varience) </vt:lpstr>
      <vt:lpstr>📊  Post-EDA (Python) — Deeper Patterns part-3 (correlation among price,quantity,sales)</vt:lpstr>
      <vt:lpstr>📊  Post-EDA (Python) — Deeper Patterns part-4 (seasonality)</vt:lpstr>
      <vt:lpstr>📏 Step 6: Statistical Testing — Hypothesis Validation  part-1(independent t testing)</vt:lpstr>
      <vt:lpstr>📊 Step 7: Power BI Dashboard (Data-Driven Storytelling) </vt:lpstr>
      <vt:lpstr># Findings &amp; Decision Making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pradeep kumar vishwakarma</dc:creator>
  <cp:lastModifiedBy>pradeep kumar vishwakarma</cp:lastModifiedBy>
  <cp:revision>6</cp:revision>
  <dcterms:created xsi:type="dcterms:W3CDTF">2025-06-26T09:04:46Z</dcterms:created>
  <dcterms:modified xsi:type="dcterms:W3CDTF">2025-06-26T12:49:17Z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